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793" r:id="rId2"/>
    <p:sldId id="801" r:id="rId3"/>
    <p:sldId id="794" r:id="rId4"/>
    <p:sldId id="800" r:id="rId5"/>
    <p:sldId id="799" r:id="rId6"/>
    <p:sldId id="798" r:id="rId7"/>
    <p:sldId id="797" r:id="rId8"/>
    <p:sldId id="796" r:id="rId9"/>
    <p:sldId id="795" r:id="rId10"/>
    <p:sldId id="8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>
        <p:scale>
          <a:sx n="73" d="100"/>
          <a:sy n="73" d="100"/>
        </p:scale>
        <p:origin x="-876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381" y="-96065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1131" y="3039021"/>
            <a:ext cx="6858001" cy="489364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27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«ИСТОРИЯ </a:t>
            </a:r>
            <a:r>
              <a:rPr lang="ru-RU" altLang="ru-RU" sz="27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НАЦИОНАЛЬНО-КОНФЕССИОНАЛЬНОЙ ПОЛИТИКИ</a:t>
            </a:r>
          </a:p>
          <a:p>
            <a:pPr algn="ctr"/>
            <a:r>
              <a:rPr lang="ru-RU" altLang="ru-RU" sz="27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в РОССИИ в НОВОЕ и НОВЕЙШЕЕ ВРЕМЯ</a:t>
            </a:r>
            <a:r>
              <a:rPr lang="ru-RU" altLang="ru-RU" sz="2700" b="1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»</a:t>
            </a:r>
            <a:endParaRPr lang="ru-RU" altLang="ru-RU" sz="2700" b="1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22929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 истории, политологии и социологии</a:t>
            </a:r>
            <a:endParaRPr lang="ru-RU" altLang="ru-RU" sz="2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  <a:endParaRPr lang="ru-RU" altLang="ru-RU" sz="40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57" y="4862773"/>
            <a:ext cx="1359809" cy="16997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 smtClean="0"/>
              <a:t>Цель </a:t>
            </a:r>
            <a:r>
              <a:rPr lang="ru-RU" dirty="0"/>
              <a:t>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формирование понимания сущности и роли </a:t>
            </a:r>
            <a:r>
              <a:rPr lang="ru-RU" dirty="0" smtClean="0"/>
              <a:t>национальности и </a:t>
            </a:r>
            <a:r>
              <a:rPr lang="ru-RU" dirty="0" smtClean="0"/>
              <a:t>религии </a:t>
            </a:r>
            <a:r>
              <a:rPr lang="ru-RU" dirty="0"/>
              <a:t>в </a:t>
            </a:r>
            <a:r>
              <a:rPr lang="ru-RU" dirty="0" smtClean="0"/>
              <a:t>современном обществе как </a:t>
            </a:r>
            <a:r>
              <a:rPr lang="ru-RU" dirty="0"/>
              <a:t>одной из важных проблем современной общественно-политической теории и практики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un9-11.userapi.com/impf/c850036/v850036780/8370f/aNv5Q1n89tw.jpg?size=200x150&amp;quality=96&amp;sign=258f21202ed9e2de4c3d28b3d84a02a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37" y="4828456"/>
            <a:ext cx="2131429" cy="15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069512"/>
            <a:ext cx="5776504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 </a:t>
            </a:r>
          </a:p>
          <a:p>
            <a:pPr lvl="0"/>
            <a:r>
              <a:rPr lang="ru-RU" dirty="0" smtClean="0"/>
              <a:t>рассмотрение истории религии и национальностей в России </a:t>
            </a:r>
            <a:r>
              <a:rPr lang="ru-RU" dirty="0" smtClean="0"/>
              <a:t>в</a:t>
            </a:r>
            <a:r>
              <a:rPr lang="ru-RU" dirty="0" smtClean="0"/>
              <a:t> их взаимосвязи с политикой, экономикой, культурой; </a:t>
            </a:r>
          </a:p>
          <a:p>
            <a:pPr lvl="0"/>
            <a:r>
              <a:rPr lang="ru-RU" dirty="0" smtClean="0"/>
              <a:t>изучение социально-культурной составляющей деятельности религиозных течений и этнических групп и опыта государственно-правового регулирования в данной сфере; </a:t>
            </a:r>
          </a:p>
          <a:p>
            <a:pPr lvl="0"/>
            <a:r>
              <a:rPr lang="ru-RU" dirty="0" smtClean="0"/>
              <a:t>анализ основных религиозных и этнических тенденций в истории России;</a:t>
            </a:r>
          </a:p>
          <a:p>
            <a:pPr lvl="0"/>
            <a:r>
              <a:rPr lang="ru-RU" dirty="0" smtClean="0"/>
              <a:t>дать обучающемуся знания об истории конфессий и национальных групп в России.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ds04.infourok.ru/uploads/ex/0e1b/000355f2-c24306eb/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89" y="4694863"/>
            <a:ext cx="2448753" cy="18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Для кого предназначена дисциплина?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pPr algn="just"/>
            <a:r>
              <a:rPr lang="ru-RU" dirty="0" smtClean="0"/>
              <a:t>обучающиеся направления подготовки 40.03.01 Юриспруденция: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удебно-адвокатский профиль;</a:t>
            </a:r>
          </a:p>
          <a:p>
            <a:pPr algn="just"/>
            <a:r>
              <a:rPr lang="ru-RU" dirty="0" smtClean="0"/>
              <a:t>Следственно-судебный профиль</a:t>
            </a: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ds05.infourok.ru/uploads/ex/0935/0004c424-ace7860f/img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4130368"/>
            <a:ext cx="4268552" cy="24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изучается в ходе освоения дисциплины?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r>
              <a:rPr lang="ru-RU" dirty="0"/>
              <a:t>Понятие </a:t>
            </a:r>
            <a:r>
              <a:rPr lang="ru-RU" dirty="0" smtClean="0"/>
              <a:t>религии и этноса, их </a:t>
            </a:r>
            <a:r>
              <a:rPr lang="ru-RU" dirty="0"/>
              <a:t>место и роль </a:t>
            </a:r>
            <a:r>
              <a:rPr lang="ru-RU" dirty="0" smtClean="0"/>
              <a:t>в истории России</a:t>
            </a:r>
            <a:endParaRPr lang="ru-RU" dirty="0" smtClean="0"/>
          </a:p>
          <a:p>
            <a:r>
              <a:rPr lang="ru-RU" dirty="0"/>
              <a:t>Происхождение </a:t>
            </a:r>
            <a:r>
              <a:rPr lang="ru-RU" dirty="0" smtClean="0"/>
              <a:t>религии и нации</a:t>
            </a:r>
            <a:endParaRPr lang="ru-RU" dirty="0" smtClean="0"/>
          </a:p>
          <a:p>
            <a:r>
              <a:rPr lang="ru-RU" dirty="0" smtClean="0"/>
              <a:t>История</a:t>
            </a:r>
            <a:r>
              <a:rPr lang="ru-RU" dirty="0" smtClean="0"/>
              <a:t> религиозных и этнических групп в России</a:t>
            </a:r>
            <a:endParaRPr lang="ru-RU" dirty="0" smtClean="0"/>
          </a:p>
          <a:p>
            <a:r>
              <a:rPr lang="ru-RU" dirty="0"/>
              <a:t>Многоконфессиональная </a:t>
            </a:r>
            <a:r>
              <a:rPr lang="ru-RU" dirty="0" smtClean="0"/>
              <a:t>и многонациональная Россия</a:t>
            </a:r>
            <a:endParaRPr lang="ru-RU" dirty="0" smtClean="0"/>
          </a:p>
          <a:p>
            <a:r>
              <a:rPr lang="ru-RU" dirty="0" smtClean="0"/>
              <a:t>Власть, церковь и этнос в России: история взаимодействия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r>
              <a:rPr lang="ru-RU" dirty="0" smtClean="0"/>
              <a:t>Тематический план дисциплины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707" y="229588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Тема 1. Национальность и конфессия – история понятий</a:t>
            </a:r>
          </a:p>
          <a:p>
            <a:pPr algn="just"/>
            <a:r>
              <a:rPr lang="ru-RU" sz="2400" dirty="0" smtClean="0"/>
              <a:t>Тема </a:t>
            </a:r>
            <a:r>
              <a:rPr lang="ru-RU" sz="2400" dirty="0"/>
              <a:t>2</a:t>
            </a:r>
            <a:r>
              <a:rPr lang="ru-RU" sz="2400" dirty="0" smtClean="0"/>
              <a:t>.</a:t>
            </a:r>
            <a:r>
              <a:rPr lang="ru-RU" sz="2400" b="1" dirty="0" smtClean="0"/>
              <a:t> </a:t>
            </a:r>
            <a:r>
              <a:rPr lang="ru-RU" sz="2400" dirty="0" smtClean="0"/>
              <a:t>Национально-конфессиональная политика в Московском царстве</a:t>
            </a:r>
          </a:p>
          <a:p>
            <a:pPr algn="just"/>
            <a:r>
              <a:rPr lang="ru-RU" sz="2400" dirty="0" smtClean="0"/>
              <a:t>Тема </a:t>
            </a:r>
            <a:r>
              <a:rPr lang="ru-RU" sz="2400" dirty="0"/>
              <a:t>3</a:t>
            </a:r>
            <a:r>
              <a:rPr lang="ru-RU" sz="2400" dirty="0" smtClean="0"/>
              <a:t>. </a:t>
            </a:r>
            <a:r>
              <a:rPr lang="ru-RU" sz="2400" dirty="0"/>
              <a:t>Национально-конфессиональная политика в </a:t>
            </a:r>
            <a:r>
              <a:rPr lang="ru-RU" sz="2400" dirty="0" smtClean="0"/>
              <a:t>Российской империи</a:t>
            </a:r>
            <a:endParaRPr lang="ru-RU" sz="2400" dirty="0" smtClean="0"/>
          </a:p>
          <a:p>
            <a:pPr algn="just"/>
            <a:r>
              <a:rPr lang="ru-RU" sz="2400" dirty="0" smtClean="0"/>
              <a:t>Тема </a:t>
            </a:r>
            <a:r>
              <a:rPr lang="ru-RU" sz="2400" dirty="0"/>
              <a:t>4</a:t>
            </a:r>
            <a:r>
              <a:rPr lang="ru-RU" sz="2400" dirty="0" smtClean="0"/>
              <a:t>. </a:t>
            </a:r>
            <a:r>
              <a:rPr lang="ru-RU" sz="2400" dirty="0" smtClean="0"/>
              <a:t>Национально-</a:t>
            </a:r>
          </a:p>
          <a:p>
            <a:pPr algn="just"/>
            <a:r>
              <a:rPr lang="ru-RU" sz="2400" dirty="0" smtClean="0"/>
              <a:t>конфессиональная </a:t>
            </a:r>
            <a:r>
              <a:rPr lang="ru-RU" sz="2400" dirty="0"/>
              <a:t>политика в </a:t>
            </a:r>
            <a:endParaRPr lang="ru-RU" sz="2400" dirty="0" smtClean="0"/>
          </a:p>
          <a:p>
            <a:pPr algn="just"/>
            <a:r>
              <a:rPr lang="ru-RU" sz="2400" dirty="0" smtClean="0"/>
              <a:t>СССР</a:t>
            </a:r>
            <a:endParaRPr lang="ru-RU" sz="2400" dirty="0" smtClean="0"/>
          </a:p>
          <a:p>
            <a:pPr algn="just"/>
            <a:r>
              <a:rPr lang="ru-RU" sz="2400" b="1" dirty="0" smtClean="0"/>
              <a:t> </a:t>
            </a:r>
            <a:endParaRPr lang="ru-RU" sz="2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cf2.ppt-online.org/files2/slide/r/RJU8O92MKSws5ZX4Ta6QhpjNLnukVeYoqt7CIA/slide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63" y="4242306"/>
            <a:ext cx="3492138" cy="26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 smtClean="0"/>
              <a:t>Как будут проходить занятия?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Теоретические опросы</a:t>
            </a:r>
          </a:p>
          <a:p>
            <a:r>
              <a:rPr lang="ru-RU" dirty="0" smtClean="0"/>
              <a:t>Деловые игры</a:t>
            </a:r>
          </a:p>
          <a:p>
            <a:r>
              <a:rPr lang="ru-RU" dirty="0" smtClean="0"/>
              <a:t>Круглые столы</a:t>
            </a:r>
          </a:p>
          <a:p>
            <a:r>
              <a:rPr lang="ru-RU" dirty="0" err="1" smtClean="0"/>
              <a:t>Практикоориентированные</a:t>
            </a:r>
            <a:r>
              <a:rPr lang="ru-RU" dirty="0" smtClean="0"/>
              <a:t> задачи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46" y="4305040"/>
            <a:ext cx="2972344" cy="22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дисциплины для дальнейшего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</a:t>
            </a:r>
            <a:r>
              <a:rPr lang="ru-RU" dirty="0" smtClean="0"/>
              <a:t>дальнейшем при </a:t>
            </a:r>
            <a:r>
              <a:rPr lang="ru-RU" dirty="0"/>
              <a:t>изучении следующих дисциплин:</a:t>
            </a:r>
          </a:p>
          <a:p>
            <a:pPr algn="just"/>
            <a:r>
              <a:rPr lang="ru-RU" dirty="0" smtClean="0"/>
              <a:t> Философия</a:t>
            </a:r>
          </a:p>
          <a:p>
            <a:pPr algn="just"/>
            <a:r>
              <a:rPr lang="ru-RU" dirty="0" smtClean="0"/>
              <a:t>Экономика</a:t>
            </a:r>
          </a:p>
          <a:p>
            <a:pPr algn="just"/>
            <a:r>
              <a:rPr lang="ru-RU" dirty="0" smtClean="0"/>
              <a:t>Психология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s://jauchitel.ru/wp-content/uploads/2016/08/Buddizm.-Kolla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39" y="3362357"/>
            <a:ext cx="4266903" cy="32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дисциплины для практической работы юриста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b="1" dirty="0" smtClean="0"/>
              <a:t>Умение </a:t>
            </a:r>
            <a:r>
              <a:rPr lang="ru-RU" dirty="0"/>
              <a:t>отстаивать мировоззренческую позицию, учитывая конфессиональные и культурные различия </a:t>
            </a:r>
          </a:p>
          <a:p>
            <a:r>
              <a:rPr lang="ru-RU" b="1" dirty="0" smtClean="0"/>
              <a:t>Владение </a:t>
            </a:r>
            <a:r>
              <a:rPr lang="ru-RU" dirty="0"/>
              <a:t>навыками терпимого отношения к культурным различиям во многоконфессиональной </a:t>
            </a:r>
            <a:r>
              <a:rPr lang="ru-RU" dirty="0" smtClean="0"/>
              <a:t>среде</a:t>
            </a:r>
          </a:p>
          <a:p>
            <a:r>
              <a:rPr lang="ru-RU" b="1" dirty="0" smtClean="0"/>
              <a:t>Знание </a:t>
            </a:r>
            <a:r>
              <a:rPr lang="ru-RU" dirty="0"/>
              <a:t>основы религий, исторически существующих на территории </a:t>
            </a:r>
            <a:r>
              <a:rPr lang="ru-RU" dirty="0" smtClean="0"/>
              <a:t>России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</TotalTime>
  <Words>220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suslo</cp:lastModifiedBy>
  <cp:revision>132</cp:revision>
  <dcterms:created xsi:type="dcterms:W3CDTF">2020-12-02T14:35:45Z</dcterms:created>
  <dcterms:modified xsi:type="dcterms:W3CDTF">2021-10-06T17:15:02Z</dcterms:modified>
</cp:coreProperties>
</file>